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9" d="100"/>
          <a:sy n="119" d="100"/>
        </p:scale>
        <p:origin x="-112" y="-2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DAAEFC-6745-0448-88E6-20A2EB314234}" type="datetimeFigureOut">
              <a:rPr lang="en-US" smtClean="0"/>
              <a:t>4/2/17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B2326B8-B58D-6E4B-8881-290E1391194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DAAEFC-6745-0448-88E6-20A2EB314234}" type="datetimeFigureOut">
              <a:rPr lang="en-US" smtClean="0"/>
              <a:t>4/2/17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326B8-B58D-6E4B-8881-290E139119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DAAEFC-6745-0448-88E6-20A2EB314234}" type="datetimeFigureOut">
              <a:rPr lang="en-US" smtClean="0"/>
              <a:t>4/2/17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326B8-B58D-6E4B-8881-290E139119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DAAEFC-6745-0448-88E6-20A2EB314234}" type="datetimeFigureOut">
              <a:rPr lang="en-US" smtClean="0"/>
              <a:t>4/2/17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326B8-B58D-6E4B-8881-290E139119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DAAEFC-6745-0448-88E6-20A2EB314234}" type="datetimeFigureOut">
              <a:rPr lang="en-US" smtClean="0"/>
              <a:t>4/2/17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326B8-B58D-6E4B-8881-290E1391194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DAAEFC-6745-0448-88E6-20A2EB314234}" type="datetimeFigureOut">
              <a:rPr lang="en-US" smtClean="0"/>
              <a:t>4/2/17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326B8-B58D-6E4B-8881-290E139119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DAAEFC-6745-0448-88E6-20A2EB314234}" type="datetimeFigureOut">
              <a:rPr lang="en-US" smtClean="0"/>
              <a:t>4/2/17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2326B8-B58D-6E4B-8881-290E139119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DAAEFC-6745-0448-88E6-20A2EB314234}" type="datetimeFigureOut">
              <a:rPr lang="en-US" smtClean="0"/>
              <a:t>4/2/17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2326B8-B58D-6E4B-8881-290E139119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AAEFC-6745-0448-88E6-20A2EB314234}" type="datetimeFigureOut">
              <a:rPr lang="en-US" smtClean="0"/>
              <a:t>4/2/17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2326B8-B58D-6E4B-8881-290E139119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DAAEFC-6745-0448-88E6-20A2EB314234}" type="datetimeFigureOut">
              <a:rPr lang="en-US" smtClean="0"/>
              <a:t>4/2/17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326B8-B58D-6E4B-8881-290E139119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DAAEFC-6745-0448-88E6-20A2EB314234}" type="datetimeFigureOut">
              <a:rPr lang="en-US" smtClean="0"/>
              <a:t>4/2/17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B2326B8-B58D-6E4B-8881-290E1391194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DAAEFC-6745-0448-88E6-20A2EB314234}" type="datetimeFigureOut">
              <a:rPr lang="en-US" smtClean="0"/>
              <a:t>4/2/17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2326B8-B58D-6E4B-8881-290E1391194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82284"/>
            <a:ext cx="7854696" cy="948341"/>
          </a:xfrm>
        </p:spPr>
        <p:txBody>
          <a:bodyPr/>
          <a:lstStyle/>
          <a:p>
            <a:pPr algn="ctr"/>
            <a:r>
              <a:rPr lang="en-US" dirty="0" smtClean="0"/>
              <a:t>Table 7 Presents …</a:t>
            </a:r>
            <a:endParaRPr lang="en-US" dirty="0"/>
          </a:p>
        </p:txBody>
      </p:sp>
      <p:sp>
        <p:nvSpPr>
          <p:cNvPr id="3" name="Subtitle 2"/>
          <p:cNvSpPr>
            <a:spLocks noGrp="1"/>
          </p:cNvSpPr>
          <p:nvPr>
            <p:ph type="subTitle" idx="1"/>
          </p:nvPr>
        </p:nvSpPr>
        <p:spPr>
          <a:xfrm>
            <a:off x="677166" y="5145176"/>
            <a:ext cx="7854696" cy="1347463"/>
          </a:xfrm>
        </p:spPr>
        <p:txBody>
          <a:bodyPr>
            <a:normAutofit/>
          </a:bodyPr>
          <a:lstStyle/>
          <a:p>
            <a:pPr algn="ctr"/>
            <a:r>
              <a:rPr lang="en-US" sz="3600" dirty="0" smtClean="0"/>
              <a:t>INDIVIDUAL LIABILITY IN CLAIMS AGAINST CORPORATE ENTITIES</a:t>
            </a:r>
          </a:p>
          <a:p>
            <a:endParaRPr lang="en-US" sz="36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588009"/>
            <a:ext cx="5943600" cy="2269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BD0D9"/>
                </a:solidFill>
              </a:rPr>
              <a:t>The Fred Fuller Oil Co. Decision</a:t>
            </a:r>
            <a:endParaRPr lang="en-US" dirty="0">
              <a:solidFill>
                <a:srgbClr val="0BD0D9"/>
              </a:solidFill>
            </a:endParaRPr>
          </a:p>
        </p:txBody>
      </p:sp>
      <p:sp>
        <p:nvSpPr>
          <p:cNvPr id="3" name="Content Placeholder 2"/>
          <p:cNvSpPr>
            <a:spLocks noGrp="1"/>
          </p:cNvSpPr>
          <p:nvPr>
            <p:ph idx="1"/>
          </p:nvPr>
        </p:nvSpPr>
        <p:spPr>
          <a:xfrm>
            <a:off x="457200" y="2026200"/>
            <a:ext cx="8229600" cy="4389120"/>
          </a:xfrm>
        </p:spPr>
        <p:txBody>
          <a:bodyPr>
            <a:normAutofit/>
          </a:bodyPr>
          <a:lstStyle/>
          <a:p>
            <a:pPr marL="514350" indent="-514350">
              <a:buFont typeface="+mj-lt"/>
              <a:buAutoNum type="arabicPeriod"/>
            </a:pPr>
            <a:r>
              <a:rPr lang="en-US" sz="3200" dirty="0" smtClean="0"/>
              <a:t>Whether RSA 354-A:2 and 354-A:7 impose individual employee liability for aiding and abetting discrimination in the workplace,</a:t>
            </a:r>
          </a:p>
          <a:p>
            <a:pPr marL="514350" indent="-514350">
              <a:buFont typeface="+mj-lt"/>
              <a:buAutoNum type="arabicPeriod"/>
            </a:pPr>
            <a:endParaRPr lang="en-US" sz="3200" dirty="0" smtClean="0"/>
          </a:p>
          <a:p>
            <a:pPr marL="514350" indent="-514350">
              <a:buFont typeface="+mj-lt"/>
              <a:buAutoNum type="arabicPeriod"/>
            </a:pPr>
            <a:r>
              <a:rPr lang="en-US" sz="3200" dirty="0" smtClean="0"/>
              <a:t>Whether RSA 354-A:19 imposes individual employee liability for retaliation in the workplace.</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56703"/>
            <a:ext cx="8229600" cy="5167897"/>
          </a:xfrm>
        </p:spPr>
        <p:txBody>
          <a:bodyPr>
            <a:noAutofit/>
          </a:bodyPr>
          <a:lstStyle/>
          <a:p>
            <a:pPr>
              <a:buNone/>
            </a:pPr>
            <a:r>
              <a:rPr lang="en-US" sz="3600" dirty="0" smtClean="0"/>
              <a:t>  In the employment context, it is an unlawful discriminatory practice to aid and abet an employer to commit an unlawful discriminatory practice =</a:t>
            </a:r>
          </a:p>
          <a:p>
            <a:pPr>
              <a:buNone/>
            </a:pPr>
            <a:endParaRPr lang="en-US" sz="3600" dirty="0" smtClean="0"/>
          </a:p>
          <a:p>
            <a:pPr>
              <a:buNone/>
            </a:pPr>
            <a:r>
              <a:rPr lang="en-US" sz="3600" dirty="0" smtClean="0"/>
              <a:t>  Claims may be brought against any “</a:t>
            </a:r>
            <a:r>
              <a:rPr lang="en-US" sz="3600" dirty="0" smtClean="0">
                <a:solidFill>
                  <a:srgbClr val="6BDAF9"/>
                </a:solidFill>
              </a:rPr>
              <a:t>PERSON</a:t>
            </a:r>
            <a:r>
              <a:rPr lang="en-US" sz="3600" dirty="0" smtClean="0"/>
              <a:t>, employer, labor organization, employment agency or public accommodation…” </a:t>
            </a:r>
          </a:p>
          <a:p>
            <a:pPr>
              <a:buNone/>
            </a:pPr>
            <a:endParaRPr lang="en-US" sz="3600"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968"/>
            <a:ext cx="8229600" cy="1143000"/>
          </a:xfrm>
        </p:spPr>
        <p:txBody>
          <a:bodyPr>
            <a:normAutofit fontScale="90000"/>
          </a:bodyPr>
          <a:lstStyle/>
          <a:p>
            <a:pPr algn="ctr"/>
            <a:r>
              <a:rPr lang="en-US" dirty="0" smtClean="0">
                <a:solidFill>
                  <a:srgbClr val="0BD0D9"/>
                </a:solidFill>
              </a:rPr>
              <a:t>NH Dram Shop Law</a:t>
            </a:r>
            <a:br>
              <a:rPr lang="en-US" dirty="0" smtClean="0">
                <a:solidFill>
                  <a:srgbClr val="0BD0D9"/>
                </a:solidFill>
              </a:rPr>
            </a:br>
            <a:r>
              <a:rPr lang="en-US" dirty="0" smtClean="0">
                <a:solidFill>
                  <a:srgbClr val="0BD0D9"/>
                </a:solidFill>
              </a:rPr>
              <a:t>RSA 507-F</a:t>
            </a:r>
            <a:endParaRPr lang="en-US" dirty="0">
              <a:solidFill>
                <a:srgbClr val="0BD0D9"/>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895601"/>
            <a:ext cx="49530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xmlns:p14="http://schemas.microsoft.com/office/powerpoint/2010/main" spd="med">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91159"/>
            <a:ext cx="8229600" cy="5163489"/>
          </a:xfrm>
        </p:spPr>
        <p:txBody>
          <a:bodyPr>
            <a:noAutofit/>
          </a:bodyPr>
          <a:lstStyle/>
          <a:p>
            <a:pPr>
              <a:buNone/>
            </a:pPr>
            <a:r>
              <a:rPr lang="en-US" sz="4400" dirty="0" smtClean="0">
                <a:solidFill>
                  <a:srgbClr val="0BD0D9"/>
                </a:solidFill>
              </a:rPr>
              <a:t>507-F:4 </a:t>
            </a:r>
            <a:r>
              <a:rPr lang="en-US" sz="4400" dirty="0" smtClean="0"/>
              <a:t>Negligent Service of Alcoholic Beverages – Innocent Person</a:t>
            </a:r>
          </a:p>
          <a:p>
            <a:endParaRPr lang="en-US" sz="4400" dirty="0" smtClean="0">
              <a:solidFill>
                <a:srgbClr val="0BD0D9"/>
              </a:solidFill>
            </a:endParaRPr>
          </a:p>
          <a:p>
            <a:pPr>
              <a:buNone/>
            </a:pPr>
            <a:r>
              <a:rPr lang="en-US" sz="4400" dirty="0" smtClean="0">
                <a:solidFill>
                  <a:srgbClr val="0BD0D9"/>
                </a:solidFill>
              </a:rPr>
              <a:t>507-F:5 </a:t>
            </a:r>
            <a:r>
              <a:rPr lang="en-US" sz="4400" dirty="0" smtClean="0">
                <a:solidFill>
                  <a:srgbClr val="FFFFFF"/>
                </a:solidFill>
              </a:rPr>
              <a:t>Reckless Service of Alcoholic Beverages – Intoxicated Person</a:t>
            </a:r>
          </a:p>
        </p:txBody>
      </p:sp>
    </p:spTree>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784" y="929898"/>
            <a:ext cx="8392015" cy="5928102"/>
          </a:xfrm>
        </p:spPr>
        <p:txBody>
          <a:bodyPr>
            <a:normAutofit lnSpcReduction="10000"/>
          </a:bodyPr>
          <a:lstStyle/>
          <a:p>
            <a:pPr marL="514350" indent="-514350">
              <a:buNone/>
            </a:pPr>
            <a:r>
              <a:rPr lang="en-US" sz="2400" dirty="0" smtClean="0"/>
              <a:t>I.  A defendant who negligently serves alcoholic beverages to a minor or to an intoxicated person is liable for resulting damages, subject to the provisions of this chapter.</a:t>
            </a:r>
          </a:p>
          <a:p>
            <a:pPr marL="514350" indent="-514350">
              <a:buNone/>
            </a:pPr>
            <a:endParaRPr lang="en-US" sz="2400" dirty="0" smtClean="0"/>
          </a:p>
          <a:p>
            <a:pPr marL="514350" indent="-514350">
              <a:buNone/>
            </a:pPr>
            <a:r>
              <a:rPr lang="en-US" sz="2400" dirty="0" smtClean="0"/>
              <a:t>II.  Service of alcoholic beverages to a minor or to an intoxicated person is negligent if the defendant knows or if a reasonably prudent person in like circumstances would know that the person being served is a minor or is intoxicated.</a:t>
            </a:r>
          </a:p>
          <a:p>
            <a:pPr marL="514350" indent="-514350">
              <a:buNone/>
            </a:pPr>
            <a:endParaRPr lang="en-US" sz="2400" dirty="0" smtClean="0"/>
          </a:p>
          <a:p>
            <a:pPr marL="514350" indent="-514350">
              <a:buNone/>
            </a:pPr>
            <a:r>
              <a:rPr lang="en-US" sz="2400" dirty="0" smtClean="0"/>
              <a:t>VII.  A defendant is not under a duty to recognize signs of a person's intoxication other than those normally associated with the consumption of alcoholic beverages except for intoxication resulting in whole or in part from other drugs consumed on defendant's premises with defendant's actual or constructive knowledge.</a:t>
            </a:r>
            <a:endParaRPr lang="en-US" sz="2400"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8661"/>
            <a:ext cx="8229600" cy="5235939"/>
          </a:xfrm>
        </p:spPr>
        <p:txBody>
          <a:bodyPr>
            <a:normAutofit/>
          </a:bodyPr>
          <a:lstStyle/>
          <a:p>
            <a:pPr>
              <a:buNone/>
            </a:pPr>
            <a:r>
              <a:rPr lang="en-US" sz="4400" b="1" dirty="0" smtClean="0">
                <a:solidFill>
                  <a:schemeClr val="tx1">
                    <a:lumMod val="75000"/>
                    <a:lumOff val="25000"/>
                  </a:schemeClr>
                </a:solidFill>
              </a:rPr>
              <a:t>  Defense - “Responsible business practices” are those business policies, procedures and actions that a reasonably prudent person would follow in similar circumstances.</a:t>
            </a:r>
          </a:p>
        </p:txBody>
      </p:sp>
    </p:spTree>
  </p:cSld>
  <p:clrMapOvr>
    <a:masterClrMapping/>
  </p:clrMapOvr>
  <p:transition xmlns:p14="http://schemas.microsoft.com/office/powerpoint/2010/main" spd="med">
    <p:newsflash/>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4608"/>
            <a:ext cx="8229600" cy="1143000"/>
          </a:xfrm>
        </p:spPr>
        <p:txBody>
          <a:bodyPr/>
          <a:lstStyle/>
          <a:p>
            <a:pPr algn="ctr"/>
            <a:r>
              <a:rPr lang="en-US" dirty="0" smtClean="0">
                <a:solidFill>
                  <a:schemeClr val="accent3"/>
                </a:solidFill>
              </a:rPr>
              <a:t>Individual Liability</a:t>
            </a:r>
            <a:endParaRPr lang="en-US" dirty="0">
              <a:solidFill>
                <a:schemeClr val="accent3"/>
              </a:solidFill>
            </a:endParaRPr>
          </a:p>
        </p:txBody>
      </p:sp>
      <p:sp>
        <p:nvSpPr>
          <p:cNvPr id="3" name="Content Placeholder 2"/>
          <p:cNvSpPr>
            <a:spLocks noGrp="1"/>
          </p:cNvSpPr>
          <p:nvPr>
            <p:ph idx="1"/>
          </p:nvPr>
        </p:nvSpPr>
        <p:spPr/>
        <p:txBody>
          <a:bodyPr/>
          <a:lstStyle/>
          <a:p>
            <a:pPr>
              <a:buNone/>
            </a:pPr>
            <a:r>
              <a:rPr lang="en-US" sz="2800" dirty="0" smtClean="0"/>
              <a:t>   </a:t>
            </a:r>
            <a:r>
              <a:rPr lang="en-US" sz="3300" dirty="0" smtClean="0"/>
              <a:t>507-F:3 Defendants. – Any </a:t>
            </a:r>
            <a:r>
              <a:rPr lang="en-US" sz="3300" b="1" dirty="0" smtClean="0">
                <a:solidFill>
                  <a:srgbClr val="61E1EA"/>
                </a:solidFill>
              </a:rPr>
              <a:t>PERSON</a:t>
            </a:r>
            <a:r>
              <a:rPr lang="en-US" sz="3300" dirty="0" smtClean="0"/>
              <a:t> licensed or required to be licensed under RSA 178:1, I and </a:t>
            </a:r>
            <a:r>
              <a:rPr lang="en-US" sz="3300" b="1" dirty="0" smtClean="0">
                <a:solidFill>
                  <a:srgbClr val="61E1EA"/>
                </a:solidFill>
              </a:rPr>
              <a:t>ANY EMPLOYEE OR AGENT OF SUCH PERSON </a:t>
            </a:r>
            <a:r>
              <a:rPr lang="en-US" sz="3300" dirty="0" smtClean="0"/>
              <a:t>who commits an act giving rise to liability, as provided in RSA 507-F:4 and 5, may be made a defendant to a claim under the provisions of this chapter.</a:t>
            </a:r>
            <a:endParaRPr lang="en-US" sz="3300" dirty="0"/>
          </a:p>
        </p:txBody>
      </p:sp>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720"/>
            <a:ext cx="9144000" cy="2999421"/>
          </a:xfrm>
        </p:spPr>
        <p:txBody>
          <a:bodyPr>
            <a:noAutofit/>
          </a:bodyPr>
          <a:lstStyle/>
          <a:p>
            <a:pPr algn="ctr"/>
            <a:r>
              <a:rPr lang="en-US" sz="3200" dirty="0" smtClean="0">
                <a:solidFill>
                  <a:srgbClr val="0BD0D9"/>
                </a:solidFill>
                <a:latin typeface="Cambria"/>
                <a:ea typeface="MS Mincho"/>
                <a:cs typeface="Times New Roman"/>
              </a:rPr>
              <a:t/>
            </a:r>
            <a:br>
              <a:rPr lang="en-US" sz="3200" dirty="0" smtClean="0">
                <a:solidFill>
                  <a:srgbClr val="0BD0D9"/>
                </a:solidFill>
                <a:latin typeface="Cambria"/>
                <a:ea typeface="MS Mincho"/>
                <a:cs typeface="Times New Roman"/>
              </a:rPr>
            </a:br>
            <a:r>
              <a:rPr lang="en-US" sz="3200" dirty="0" smtClean="0">
                <a:solidFill>
                  <a:srgbClr val="0BD0D9"/>
                </a:solidFill>
                <a:latin typeface="Cambria"/>
                <a:ea typeface="MS Mincho"/>
                <a:cs typeface="Times New Roman"/>
              </a:rPr>
              <a:t/>
            </a:r>
            <a:br>
              <a:rPr lang="en-US" sz="3200" dirty="0" smtClean="0">
                <a:solidFill>
                  <a:srgbClr val="0BD0D9"/>
                </a:solidFill>
                <a:latin typeface="Cambria"/>
                <a:ea typeface="MS Mincho"/>
                <a:cs typeface="Times New Roman"/>
              </a:rPr>
            </a:br>
            <a:r>
              <a:rPr lang="en-US" sz="3200" dirty="0" smtClean="0">
                <a:solidFill>
                  <a:srgbClr val="0BD0D9"/>
                </a:solidFill>
                <a:latin typeface="Cambria"/>
                <a:ea typeface="MS Mincho"/>
                <a:cs typeface="Times New Roman"/>
              </a:rPr>
              <a:t>PIERCING THE CORPORATE VEIL</a:t>
            </a:r>
            <a:br>
              <a:rPr lang="en-US" sz="3200" dirty="0" smtClean="0">
                <a:solidFill>
                  <a:srgbClr val="0BD0D9"/>
                </a:solidFill>
                <a:latin typeface="Cambria"/>
                <a:ea typeface="MS Mincho"/>
                <a:cs typeface="Times New Roman"/>
              </a:rPr>
            </a:br>
            <a:r>
              <a:rPr lang="en-US" sz="3200" dirty="0" smtClean="0">
                <a:solidFill>
                  <a:srgbClr val="0BD0D9"/>
                </a:solidFill>
                <a:latin typeface="Cambria"/>
                <a:ea typeface="MS Mincho"/>
                <a:cs typeface="Times New Roman"/>
              </a:rPr>
              <a:t>AND </a:t>
            </a:r>
            <a:br>
              <a:rPr lang="en-US" sz="3200" dirty="0" smtClean="0">
                <a:solidFill>
                  <a:srgbClr val="0BD0D9"/>
                </a:solidFill>
                <a:latin typeface="Cambria"/>
                <a:ea typeface="MS Mincho"/>
                <a:cs typeface="Times New Roman"/>
              </a:rPr>
            </a:br>
            <a:r>
              <a:rPr lang="en-US" sz="3200" dirty="0" smtClean="0">
                <a:solidFill>
                  <a:srgbClr val="0BD0D9"/>
                </a:solidFill>
                <a:latin typeface="Cambria"/>
                <a:ea typeface="MS Mincho"/>
                <a:cs typeface="Times New Roman"/>
              </a:rPr>
              <a:t>SUCCESSOR LIABILITY FOR TRANSFERRED ASSETS</a:t>
            </a:r>
            <a:br>
              <a:rPr lang="en-US" sz="3200" dirty="0" smtClean="0">
                <a:solidFill>
                  <a:srgbClr val="0BD0D9"/>
                </a:solidFill>
                <a:latin typeface="Cambria"/>
                <a:ea typeface="MS Mincho"/>
                <a:cs typeface="Times New Roman"/>
              </a:rPr>
            </a:br>
            <a:endParaRPr lang="en-US" sz="3200" dirty="0">
              <a:solidFill>
                <a:srgbClr val="0BD0D9"/>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2954061"/>
            <a:ext cx="3733800" cy="3598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fltVal val="0"/>
                                          </p:val>
                                        </p:tav>
                                      </p:tavLst>
                                    </p:anim>
                                    <p:animEffect transition="out" filter="fade">
                                      <p:cBhvr>
                                        <p:cTn id="8" dur="500"/>
                                        <p:tgtEl>
                                          <p:spTgt spid="4"/>
                                        </p:tgtEl>
                                      </p:cBhvr>
                                    </p:animEffect>
                                    <p:set>
                                      <p:cBhvr>
                                        <p:cTn id="9"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5328"/>
            <a:ext cx="8229600" cy="1143000"/>
          </a:xfrm>
        </p:spPr>
        <p:txBody>
          <a:bodyPr/>
          <a:lstStyle/>
          <a:p>
            <a:pPr algn="ctr"/>
            <a:r>
              <a:rPr lang="en-US" dirty="0" smtClean="0">
                <a:solidFill>
                  <a:srgbClr val="0BD0D9"/>
                </a:solidFill>
              </a:rPr>
              <a:t>Corporate Formalities</a:t>
            </a:r>
            <a:endParaRPr lang="en-US" dirty="0">
              <a:solidFill>
                <a:srgbClr val="0BD0D9"/>
              </a:solidFill>
            </a:endParaRPr>
          </a:p>
        </p:txBody>
      </p:sp>
      <p:sp>
        <p:nvSpPr>
          <p:cNvPr id="3" name="Content Placeholder 2"/>
          <p:cNvSpPr>
            <a:spLocks noGrp="1"/>
          </p:cNvSpPr>
          <p:nvPr>
            <p:ph idx="1"/>
          </p:nvPr>
        </p:nvSpPr>
        <p:spPr/>
        <p:txBody>
          <a:bodyPr>
            <a:normAutofit/>
          </a:bodyPr>
          <a:lstStyle/>
          <a:p>
            <a:r>
              <a:rPr lang="en-US" sz="4000" dirty="0" smtClean="0"/>
              <a:t>Must keep identity of the entity separate</a:t>
            </a:r>
          </a:p>
          <a:p>
            <a:endParaRPr lang="en-US" sz="4000" dirty="0" smtClean="0"/>
          </a:p>
          <a:p>
            <a:r>
              <a:rPr lang="en-US" sz="4000" dirty="0" smtClean="0">
                <a:solidFill>
                  <a:srgbClr val="FFFFFF"/>
                </a:solidFill>
              </a:rPr>
              <a:t>Cannot remove assets from the entity before paying creditors</a:t>
            </a:r>
          </a:p>
        </p:txBody>
      </p:sp>
    </p:spTree>
  </p:cSld>
  <p:clrMapOvr>
    <a:masterClrMapping/>
  </p:clrMapOvr>
  <p:transition xmlns:p14="http://schemas.microsoft.com/office/powerpoint/2010/main" spd="med">
    <p:dissolv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5328"/>
            <a:ext cx="8229600" cy="1143000"/>
          </a:xfrm>
        </p:spPr>
        <p:txBody>
          <a:bodyPr/>
          <a:lstStyle/>
          <a:p>
            <a:pPr algn="ctr"/>
            <a:r>
              <a:rPr lang="en-US" dirty="0" smtClean="0">
                <a:solidFill>
                  <a:srgbClr val="0BD0D9"/>
                </a:solidFill>
              </a:rPr>
              <a:t>Veil pierced when …</a:t>
            </a:r>
            <a:endParaRPr lang="en-US" dirty="0">
              <a:solidFill>
                <a:srgbClr val="0BD0D9"/>
              </a:solidFill>
            </a:endParaRPr>
          </a:p>
        </p:txBody>
      </p:sp>
      <p:sp>
        <p:nvSpPr>
          <p:cNvPr id="3" name="Content Placeholder 2"/>
          <p:cNvSpPr>
            <a:spLocks noGrp="1"/>
          </p:cNvSpPr>
          <p:nvPr>
            <p:ph idx="1"/>
          </p:nvPr>
        </p:nvSpPr>
        <p:spPr/>
        <p:txBody>
          <a:bodyPr>
            <a:normAutofit lnSpcReduction="10000"/>
          </a:bodyPr>
          <a:lstStyle/>
          <a:p>
            <a:r>
              <a:rPr lang="en-US" sz="3200" dirty="0" smtClean="0"/>
              <a:t>Corporate identity to promote injustice or fraud</a:t>
            </a:r>
          </a:p>
          <a:p>
            <a:endParaRPr lang="en-US" sz="3200" dirty="0" smtClean="0"/>
          </a:p>
          <a:p>
            <a:r>
              <a:rPr lang="en-US" sz="3200" dirty="0" smtClean="0"/>
              <a:t>Shareholder “creates a false appearance which causes a reasonable creditor to misapprehend the worth of the corporate obligor.” </a:t>
            </a:r>
          </a:p>
          <a:p>
            <a:pPr>
              <a:buNone/>
            </a:pPr>
            <a:endParaRPr lang="en-US" dirty="0" smtClean="0"/>
          </a:p>
          <a:p>
            <a:pPr>
              <a:buNone/>
            </a:pPr>
            <a:r>
              <a:rPr lang="en-US" sz="1600" b="1" dirty="0" smtClean="0">
                <a:solidFill>
                  <a:schemeClr val="accent5">
                    <a:lumMod val="60000"/>
                    <a:lumOff val="40000"/>
                  </a:schemeClr>
                </a:solidFill>
              </a:rPr>
              <a:t>Peter R. </a:t>
            </a:r>
            <a:r>
              <a:rPr lang="en-US" sz="1600" b="1" dirty="0" err="1" smtClean="0">
                <a:solidFill>
                  <a:schemeClr val="accent5">
                    <a:lumMod val="60000"/>
                    <a:lumOff val="40000"/>
                  </a:schemeClr>
                </a:solidFill>
              </a:rPr>
              <a:t>Previte</a:t>
            </a:r>
            <a:r>
              <a:rPr lang="en-US" sz="1600" b="1" dirty="0" smtClean="0">
                <a:solidFill>
                  <a:schemeClr val="accent5">
                    <a:lumMod val="60000"/>
                    <a:lumOff val="40000"/>
                  </a:schemeClr>
                </a:solidFill>
              </a:rPr>
              <a:t>, Inc. </a:t>
            </a:r>
            <a:r>
              <a:rPr lang="en-US" sz="1600" b="1" dirty="0" err="1" smtClean="0">
                <a:solidFill>
                  <a:schemeClr val="accent5">
                    <a:lumMod val="60000"/>
                    <a:lumOff val="40000"/>
                  </a:schemeClr>
                </a:solidFill>
              </a:rPr>
              <a:t>v</a:t>
            </a:r>
            <a:r>
              <a:rPr lang="en-US" sz="1600" b="1" dirty="0" smtClean="0">
                <a:solidFill>
                  <a:schemeClr val="accent5">
                    <a:lumMod val="60000"/>
                    <a:lumOff val="40000"/>
                  </a:schemeClr>
                </a:solidFill>
              </a:rPr>
              <a:t>. McAllister Florist, Inc., 113 N.H. 579, 582 (1973)</a:t>
            </a:r>
          </a:p>
        </p:txBody>
      </p:sp>
    </p:spTree>
  </p:cSld>
  <p:clrMapOvr>
    <a:masterClrMapping/>
  </p:clrMapOvr>
  <p:transition xmlns:p14="http://schemas.microsoft.com/office/powerpoint/2010/main" spd="med">
    <p:wipe dir="d"/>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5053"/>
            <a:ext cx="8229600" cy="1461515"/>
          </a:xfrm>
        </p:spPr>
        <p:txBody>
          <a:bodyPr>
            <a:normAutofit fontScale="90000"/>
          </a:bodyPr>
          <a:lstStyle/>
          <a:p>
            <a:pPr algn="ctr"/>
            <a:r>
              <a:rPr lang="en-US" dirty="0" smtClean="0">
                <a:solidFill>
                  <a:schemeClr val="accent3"/>
                </a:solidFill>
              </a:rPr>
              <a:t>Limited Liability Companies</a:t>
            </a:r>
            <a:br>
              <a:rPr lang="en-US" dirty="0" smtClean="0">
                <a:solidFill>
                  <a:schemeClr val="accent3"/>
                </a:solidFill>
              </a:rPr>
            </a:br>
            <a:r>
              <a:rPr lang="en-US" dirty="0" smtClean="0">
                <a:solidFill>
                  <a:schemeClr val="accent3"/>
                </a:solidFill>
              </a:rPr>
              <a:t>RSA 304-C:23</a:t>
            </a:r>
            <a:endParaRPr lang="en-US" dirty="0">
              <a:solidFill>
                <a:schemeClr val="accent3"/>
              </a:solidFill>
            </a:endParaRPr>
          </a:p>
        </p:txBody>
      </p:sp>
      <p:sp>
        <p:nvSpPr>
          <p:cNvPr id="3" name="Content Placeholder 2"/>
          <p:cNvSpPr>
            <a:spLocks noGrp="1"/>
          </p:cNvSpPr>
          <p:nvPr>
            <p:ph idx="1"/>
          </p:nvPr>
        </p:nvSpPr>
        <p:spPr>
          <a:xfrm>
            <a:off x="0" y="2184960"/>
            <a:ext cx="9144000" cy="4582320"/>
          </a:xfrm>
        </p:spPr>
        <p:txBody>
          <a:bodyPr>
            <a:normAutofit fontScale="92500"/>
          </a:bodyPr>
          <a:lstStyle/>
          <a:p>
            <a:pPr marL="514350" indent="-514350">
              <a:buFont typeface="+mj-lt"/>
              <a:buAutoNum type="arabicPeriod"/>
            </a:pPr>
            <a:r>
              <a:rPr lang="en-US" sz="2800" dirty="0" smtClean="0"/>
              <a:t>Except as provided in RSA 304-C:144, </a:t>
            </a:r>
            <a:r>
              <a:rPr lang="en-US" sz="2800" dirty="0" err="1" smtClean="0"/>
              <a:t>IV(b</a:t>
            </a:r>
            <a:r>
              <a:rPr lang="en-US" sz="2800" dirty="0" smtClean="0"/>
              <a:t>) and paragraph II: </a:t>
            </a:r>
          </a:p>
          <a:p>
            <a:pPr marL="514350" indent="-514350">
              <a:buFont typeface="+mj-lt"/>
              <a:buAutoNum type="arabicPeriod"/>
            </a:pPr>
            <a:endParaRPr lang="en-US" sz="2800" dirty="0" smtClean="0"/>
          </a:p>
          <a:p>
            <a:pPr marL="880110" lvl="1" indent="-514350">
              <a:buClr>
                <a:schemeClr val="accent3"/>
              </a:buClr>
              <a:buFont typeface="+mj-lt"/>
              <a:buAutoNum type="alphaLcParenR"/>
            </a:pPr>
            <a:r>
              <a:rPr lang="en-US" dirty="0" smtClean="0"/>
              <a:t>The debts, obligations, and liabilities of a limited liability company, whether arising in contract, tort, or otherwise, </a:t>
            </a:r>
            <a:r>
              <a:rPr lang="en-US" b="1" i="1" dirty="0" smtClean="0"/>
              <a:t>shall be solely the debts, obligations, and liabilities of the limited liability company; and</a:t>
            </a:r>
          </a:p>
          <a:p>
            <a:pPr marL="880110" lvl="1" indent="-514350">
              <a:buClr>
                <a:schemeClr val="accent3"/>
              </a:buClr>
              <a:buFont typeface="+mj-lt"/>
              <a:buAutoNum type="alphaLcParenR"/>
            </a:pPr>
            <a:endParaRPr lang="en-US" b="1" i="1" dirty="0" smtClean="0"/>
          </a:p>
          <a:p>
            <a:pPr marL="880110" lvl="1" indent="-514350">
              <a:buClr>
                <a:schemeClr val="accent3"/>
              </a:buClr>
              <a:buFont typeface="+mj-lt"/>
              <a:buAutoNum type="alphaLcParenR"/>
            </a:pPr>
            <a:r>
              <a:rPr lang="en-US" b="1" dirty="0" smtClean="0"/>
              <a:t>No member or manager of a limited liability company shall be obligated personally </a:t>
            </a:r>
            <a:r>
              <a:rPr lang="en-US" dirty="0" smtClean="0"/>
              <a:t>for any such debt, obligation, or liability </a:t>
            </a:r>
            <a:r>
              <a:rPr lang="en-US" b="1" i="1" dirty="0" smtClean="0"/>
              <a:t>of the limited liability </a:t>
            </a:r>
            <a:r>
              <a:rPr lang="en-US" dirty="0" smtClean="0"/>
              <a:t>company solely by reason of being a member or acting as a manager of the limited liability company</a:t>
            </a:r>
            <a:endParaRPr lang="en-US" dirty="0"/>
          </a:p>
        </p:txBody>
      </p:sp>
    </p:spTree>
  </p:cSld>
  <p:clrMapOvr>
    <a:masterClrMapping/>
  </p:clrMapOvr>
  <p:transition xmlns:p14="http://schemas.microsoft.com/office/powerpoint/2010/main" spd="med">
    <p:push dir="u"/>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8928"/>
            <a:ext cx="8229600" cy="1143000"/>
          </a:xfrm>
        </p:spPr>
        <p:txBody>
          <a:bodyPr>
            <a:normAutofit fontScale="90000"/>
          </a:bodyPr>
          <a:lstStyle/>
          <a:p>
            <a:pPr algn="ctr"/>
            <a:r>
              <a:rPr lang="en-US" dirty="0" smtClean="0">
                <a:solidFill>
                  <a:srgbClr val="0BD0D9"/>
                </a:solidFill>
              </a:rPr>
              <a:t>Uniform Fraudulent Transfer Act</a:t>
            </a:r>
            <a:br>
              <a:rPr lang="en-US" dirty="0" smtClean="0">
                <a:solidFill>
                  <a:srgbClr val="0BD0D9"/>
                </a:solidFill>
              </a:rPr>
            </a:br>
            <a:r>
              <a:rPr lang="en-US" dirty="0" smtClean="0">
                <a:solidFill>
                  <a:srgbClr val="0BD0D9"/>
                </a:solidFill>
              </a:rPr>
              <a:t>RSA 545-A</a:t>
            </a:r>
            <a:endParaRPr lang="en-US" dirty="0">
              <a:solidFill>
                <a:srgbClr val="0BD0D9"/>
              </a:solidFill>
            </a:endParaRPr>
          </a:p>
        </p:txBody>
      </p:sp>
      <p:sp>
        <p:nvSpPr>
          <p:cNvPr id="3" name="Content Placeholder 2"/>
          <p:cNvSpPr>
            <a:spLocks noGrp="1"/>
          </p:cNvSpPr>
          <p:nvPr>
            <p:ph idx="1"/>
          </p:nvPr>
        </p:nvSpPr>
        <p:spPr>
          <a:xfrm>
            <a:off x="457200" y="2993853"/>
            <a:ext cx="8229600" cy="2877172"/>
          </a:xfrm>
        </p:spPr>
        <p:txBody>
          <a:bodyPr>
            <a:normAutofit/>
          </a:bodyPr>
          <a:lstStyle/>
          <a:p>
            <a:r>
              <a:rPr lang="en-US" sz="4400" dirty="0" smtClean="0"/>
              <a:t>A transfer of a debtor’s assets is fraudulent as to an existing creditor of the debtor when …</a:t>
            </a:r>
          </a:p>
        </p:txBody>
      </p:sp>
    </p:spTree>
  </p:cSld>
  <p:clrMapOvr>
    <a:masterClrMapping/>
  </p:clrMapOvr>
  <p:transition xmlns:p14="http://schemas.microsoft.com/office/powerpoint/2010/main" spd="med">
    <p:zoom dir="in"/>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 the debtor makes a transfer or incurs an obligation without receiving reasonably equivalent value in exchange and the debtor was insolvent at the time or was made insolvent by the transfer or obligation.</a:t>
            </a:r>
          </a:p>
          <a:p>
            <a:pPr>
              <a:buNone/>
            </a:pPr>
            <a:r>
              <a:rPr lang="en-US" sz="3600" dirty="0" smtClean="0"/>
              <a:t>RSA 545-A:5, I.</a:t>
            </a:r>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6720"/>
            <a:ext cx="8229600" cy="4389120"/>
          </a:xfrm>
        </p:spPr>
        <p:txBody>
          <a:bodyPr>
            <a:noAutofit/>
          </a:bodyPr>
          <a:lstStyle/>
          <a:p>
            <a:r>
              <a:rPr lang="en-US" sz="3600" dirty="0" smtClean="0">
                <a:solidFill>
                  <a:srgbClr val="FFFFFF"/>
                </a:solidFill>
              </a:rPr>
              <a:t>…the transfer is made to an insider (such as an officer, director or member) for an antecedent debt, the debtor was insolvent at the time of transfer, and the insider has reasonable cause to believe that the debtor was insolvent.</a:t>
            </a:r>
          </a:p>
          <a:p>
            <a:pPr>
              <a:buNone/>
            </a:pPr>
            <a:r>
              <a:rPr lang="en-US" sz="3600" dirty="0" smtClean="0">
                <a:solidFill>
                  <a:srgbClr val="FFFFFF"/>
                </a:solidFill>
              </a:rPr>
              <a:t>RSA 545-A:5, II.</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2920"/>
            <a:ext cx="8229600" cy="3643891"/>
          </a:xfrm>
        </p:spPr>
        <p:txBody>
          <a:bodyPr>
            <a:normAutofit/>
          </a:bodyPr>
          <a:lstStyle/>
          <a:p>
            <a:pPr>
              <a:buNone/>
            </a:pPr>
            <a:r>
              <a:rPr lang="en-US" sz="3600" dirty="0" smtClean="0"/>
              <a:t>  Creditors can us it to impose direct liability on company insiders who wrongfully take assets without first paying company debts, but it can also be used against third parties who receive the fraudulent transfers</a:t>
            </a:r>
            <a:endParaRPr lang="en-US" sz="3600"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05586" y="4626811"/>
            <a:ext cx="3123367" cy="209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2848"/>
            <a:ext cx="8229600" cy="1972205"/>
          </a:xfrm>
        </p:spPr>
        <p:txBody>
          <a:bodyPr>
            <a:normAutofit fontScale="90000"/>
          </a:bodyPr>
          <a:lstStyle/>
          <a:p>
            <a:r>
              <a:rPr lang="en-US" dirty="0" smtClean="0">
                <a:solidFill>
                  <a:schemeClr val="accent3"/>
                </a:solidFill>
              </a:rPr>
              <a:t>Disposition of Unknown Claims Against Dissolved LLC</a:t>
            </a:r>
            <a:br>
              <a:rPr lang="en-US" dirty="0" smtClean="0">
                <a:solidFill>
                  <a:schemeClr val="accent3"/>
                </a:solidFill>
              </a:rPr>
            </a:br>
            <a:r>
              <a:rPr lang="en-US" dirty="0" smtClean="0">
                <a:solidFill>
                  <a:schemeClr val="accent3"/>
                </a:solidFill>
              </a:rPr>
              <a:t>RSA 304-C:144</a:t>
            </a:r>
            <a:endParaRPr lang="en-US" dirty="0">
              <a:solidFill>
                <a:schemeClr val="accent3"/>
              </a:solidFill>
            </a:endParaRPr>
          </a:p>
        </p:txBody>
      </p:sp>
      <p:sp>
        <p:nvSpPr>
          <p:cNvPr id="3" name="Content Placeholder 2"/>
          <p:cNvSpPr>
            <a:spLocks noGrp="1"/>
          </p:cNvSpPr>
          <p:nvPr>
            <p:ph idx="1"/>
          </p:nvPr>
        </p:nvSpPr>
        <p:spPr>
          <a:xfrm>
            <a:off x="0" y="3129902"/>
            <a:ext cx="9144000" cy="3728098"/>
          </a:xfrm>
        </p:spPr>
        <p:txBody>
          <a:bodyPr>
            <a:normAutofit/>
          </a:bodyPr>
          <a:lstStyle/>
          <a:p>
            <a:pPr>
              <a:buNone/>
            </a:pPr>
            <a:r>
              <a:rPr lang="en-US" sz="2800" dirty="0" smtClean="0"/>
              <a:t>   </a:t>
            </a:r>
            <a:r>
              <a:rPr lang="en-US" sz="2800" dirty="0" err="1" smtClean="0"/>
              <a:t>IV(b</a:t>
            </a:r>
            <a:r>
              <a:rPr lang="en-US" sz="2800" dirty="0" smtClean="0"/>
              <a:t>) If the limited liability company has distributed its assets in liquidation, against a member of the limited liability company to the extent of the member's pro rata share of the claim or the assets of the limited liability company distributed to the member in liquidation, whichever is less. However, a member's total liability for all claims under this section shall not exceed the total amount of assets distributed to the member. </a:t>
            </a:r>
          </a:p>
          <a:p>
            <a:pPr>
              <a:buNone/>
            </a:pPr>
            <a:endParaRPr lang="en-US"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3568"/>
            <a:ext cx="8229600" cy="1143000"/>
          </a:xfrm>
        </p:spPr>
        <p:txBody>
          <a:bodyPr>
            <a:normAutofit fontScale="90000"/>
          </a:bodyPr>
          <a:lstStyle/>
          <a:p>
            <a:pPr algn="ctr"/>
            <a:r>
              <a:rPr lang="en-US" dirty="0" smtClean="0">
                <a:solidFill>
                  <a:schemeClr val="accent3"/>
                </a:solidFill>
              </a:rPr>
              <a:t>NH Business Corporation Act</a:t>
            </a:r>
            <a:br>
              <a:rPr lang="en-US" dirty="0" smtClean="0">
                <a:solidFill>
                  <a:schemeClr val="accent3"/>
                </a:solidFill>
              </a:rPr>
            </a:br>
            <a:r>
              <a:rPr lang="en-US" dirty="0" smtClean="0">
                <a:solidFill>
                  <a:schemeClr val="accent3"/>
                </a:solidFill>
              </a:rPr>
              <a:t>RSA 293-A</a:t>
            </a:r>
            <a:endParaRPr lang="en-US" dirty="0">
              <a:solidFill>
                <a:schemeClr val="accent3"/>
              </a:solidFill>
            </a:endParaRPr>
          </a:p>
        </p:txBody>
      </p:sp>
      <p:sp>
        <p:nvSpPr>
          <p:cNvPr id="3" name="Content Placeholder 2"/>
          <p:cNvSpPr>
            <a:spLocks noGrp="1"/>
          </p:cNvSpPr>
          <p:nvPr>
            <p:ph idx="1"/>
          </p:nvPr>
        </p:nvSpPr>
        <p:spPr>
          <a:xfrm>
            <a:off x="457200" y="2278008"/>
            <a:ext cx="8229600" cy="4480761"/>
          </a:xfrm>
        </p:spPr>
        <p:txBody>
          <a:bodyPr>
            <a:normAutofit/>
          </a:bodyPr>
          <a:lstStyle/>
          <a:p>
            <a:pPr marL="0" indent="0">
              <a:buNone/>
            </a:pPr>
            <a:r>
              <a:rPr lang="en-US" sz="3300" dirty="0" smtClean="0"/>
              <a:t>293-A:2.04 Liability for </a:t>
            </a:r>
            <a:r>
              <a:rPr lang="en-US" sz="3300" dirty="0" err="1" smtClean="0"/>
              <a:t>Preincorporation</a:t>
            </a:r>
            <a:r>
              <a:rPr lang="en-US" sz="3300" dirty="0" smtClean="0"/>
              <a:t> Transactions.</a:t>
            </a:r>
          </a:p>
          <a:p>
            <a:pPr marL="0" indent="0">
              <a:buNone/>
            </a:pPr>
            <a:endParaRPr lang="en-US" sz="3300" dirty="0" smtClean="0"/>
          </a:p>
          <a:p>
            <a:pPr marL="0" indent="0">
              <a:buNone/>
            </a:pPr>
            <a:r>
              <a:rPr lang="en-US" sz="3300" dirty="0" smtClean="0"/>
              <a:t>All persons purporting to act as or on behalf of a corporation, knowing there was no incorporation under this chapter, are jointly and severally liable for all liabilities created while so acting.</a:t>
            </a:r>
          </a:p>
        </p:txBody>
      </p:sp>
    </p:spTree>
  </p:cSld>
  <p:clrMapOvr>
    <a:masterClrMapping/>
  </p:clrMapOvr>
  <mc:AlternateContent xmlns:mc="http://schemas.openxmlformats.org/markup-compatibility/2006">
    <mc:Choice xmlns:p14="http://schemas.microsoft.com/office/powerpoint/2010/main" Requires="p14">
      <p:transition spd="med">
        <p14:prism dir="r"/>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3568"/>
            <a:ext cx="8229600" cy="1143000"/>
          </a:xfrm>
        </p:spPr>
        <p:txBody>
          <a:bodyPr>
            <a:normAutofit fontScale="90000"/>
          </a:bodyPr>
          <a:lstStyle/>
          <a:p>
            <a:pPr algn="ctr"/>
            <a:r>
              <a:rPr lang="en-US" dirty="0" smtClean="0">
                <a:solidFill>
                  <a:srgbClr val="0BD0D9"/>
                </a:solidFill>
              </a:rPr>
              <a:t>Liability of Shareholders</a:t>
            </a:r>
            <a:br>
              <a:rPr lang="en-US" dirty="0" smtClean="0">
                <a:solidFill>
                  <a:srgbClr val="0BD0D9"/>
                </a:solidFill>
              </a:rPr>
            </a:br>
            <a:r>
              <a:rPr lang="en-US" dirty="0" smtClean="0">
                <a:solidFill>
                  <a:srgbClr val="0BD0D9"/>
                </a:solidFill>
              </a:rPr>
              <a:t>RSA 293-A6.22</a:t>
            </a:r>
            <a:endParaRPr lang="en-US" dirty="0">
              <a:solidFill>
                <a:srgbClr val="0BD0D9"/>
              </a:solidFill>
            </a:endParaRPr>
          </a:p>
        </p:txBody>
      </p:sp>
      <p:sp>
        <p:nvSpPr>
          <p:cNvPr id="3" name="Content Placeholder 2"/>
          <p:cNvSpPr>
            <a:spLocks noGrp="1"/>
          </p:cNvSpPr>
          <p:nvPr>
            <p:ph idx="1"/>
          </p:nvPr>
        </p:nvSpPr>
        <p:spPr>
          <a:xfrm>
            <a:off x="457200" y="2585570"/>
            <a:ext cx="8229600" cy="3739029"/>
          </a:xfrm>
        </p:spPr>
        <p:txBody>
          <a:bodyPr/>
          <a:lstStyle/>
          <a:p>
            <a:pPr>
              <a:buNone/>
            </a:pPr>
            <a:r>
              <a:rPr lang="en-US" sz="2800" b="1" dirty="0" smtClean="0"/>
              <a:t>   </a:t>
            </a:r>
            <a:r>
              <a:rPr lang="en-US" sz="3200" b="1" dirty="0" smtClean="0"/>
              <a:t>(</a:t>
            </a:r>
            <a:r>
              <a:rPr lang="en-US" sz="3200" b="1" dirty="0" err="1" smtClean="0"/>
              <a:t>b</a:t>
            </a:r>
            <a:r>
              <a:rPr lang="en-US" sz="3200" b="1" dirty="0" smtClean="0"/>
              <a:t>) Unless otherwise provided in the articles of incorporation, a shareholder of a corporation is not personally liable for the acts or debts of the corporation </a:t>
            </a:r>
            <a:r>
              <a:rPr lang="en-US" sz="3200" b="1" i="1" dirty="0" smtClean="0">
                <a:solidFill>
                  <a:srgbClr val="FFFFFF"/>
                </a:solidFill>
              </a:rPr>
              <a:t>except that he or she may become personally liable by reason of his or her own acts or conduct</a:t>
            </a:r>
            <a:endParaRPr lang="en-US" sz="3200" dirty="0"/>
          </a:p>
        </p:txBody>
      </p:sp>
    </p:spTree>
  </p:cSld>
  <p:clrMapOvr>
    <a:masterClrMapping/>
  </p:clrMapOvr>
  <p:transition xmlns:p14="http://schemas.microsoft.com/office/powerpoint/2010/main" spd="med">
    <p:cove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7040"/>
            <a:ext cx="8229600" cy="2010918"/>
          </a:xfrm>
        </p:spPr>
        <p:txBody>
          <a:bodyPr>
            <a:normAutofit lnSpcReduction="10000"/>
          </a:bodyPr>
          <a:lstStyle/>
          <a:p>
            <a:pPr>
              <a:buNone/>
            </a:pPr>
            <a:r>
              <a:rPr lang="en-US" sz="2800" b="1" dirty="0" smtClean="0">
                <a:solidFill>
                  <a:srgbClr val="6BDAF9"/>
                </a:solidFill>
              </a:rPr>
              <a:t>   </a:t>
            </a:r>
            <a:r>
              <a:rPr lang="en-US" sz="3200" b="1" dirty="0" smtClean="0">
                <a:solidFill>
                  <a:srgbClr val="6BDAF9"/>
                </a:solidFill>
              </a:rPr>
              <a:t>HOSTILE WORK ENVIRONMENT = conduct “so severe or pervasive that it </a:t>
            </a:r>
            <a:r>
              <a:rPr lang="en-US" sz="3200" b="1" dirty="0" err="1" smtClean="0">
                <a:solidFill>
                  <a:srgbClr val="6BDAF9"/>
                </a:solidFill>
              </a:rPr>
              <a:t>create[s</a:t>
            </a:r>
            <a:r>
              <a:rPr lang="en-US" sz="3200" b="1" dirty="0" smtClean="0">
                <a:solidFill>
                  <a:srgbClr val="6BDAF9"/>
                </a:solidFill>
              </a:rPr>
              <a:t>] a work environment abusive to employees.”</a:t>
            </a:r>
            <a:endParaRPr lang="en-US" sz="32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505200"/>
            <a:ext cx="38481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xmlns:p14="http://schemas.microsoft.com/office/powerpoint/2010/main" spd="med">
    <p:fade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168"/>
            <a:ext cx="8229600" cy="1143000"/>
          </a:xfrm>
        </p:spPr>
        <p:txBody>
          <a:bodyPr/>
          <a:lstStyle/>
          <a:p>
            <a:pPr algn="ctr"/>
            <a:r>
              <a:rPr lang="en-US" dirty="0" smtClean="0">
                <a:solidFill>
                  <a:srgbClr val="0BD0D9"/>
                </a:solidFill>
              </a:rPr>
              <a:t>Hostile Work Environment</a:t>
            </a:r>
            <a:endParaRPr lang="en-US" dirty="0">
              <a:solidFill>
                <a:srgbClr val="0BD0D9"/>
              </a:solidFill>
            </a:endParaRPr>
          </a:p>
        </p:txBody>
      </p:sp>
      <p:sp>
        <p:nvSpPr>
          <p:cNvPr id="3" name="Content Placeholder 2"/>
          <p:cNvSpPr>
            <a:spLocks noGrp="1"/>
          </p:cNvSpPr>
          <p:nvPr>
            <p:ph idx="1"/>
          </p:nvPr>
        </p:nvSpPr>
        <p:spPr>
          <a:xfrm>
            <a:off x="457200" y="1597608"/>
            <a:ext cx="8229600" cy="5260392"/>
          </a:xfrm>
        </p:spPr>
        <p:txBody>
          <a:bodyPr>
            <a:normAutofit fontScale="92500" lnSpcReduction="20000"/>
          </a:bodyPr>
          <a:lstStyle/>
          <a:p>
            <a:pPr marL="514350" indent="-514350">
              <a:buFont typeface="+mj-lt"/>
              <a:buAutoNum type="arabicPeriod"/>
            </a:pPr>
            <a:r>
              <a:rPr lang="en-US" dirty="0" smtClean="0"/>
              <a:t>Membership in a protected class,</a:t>
            </a:r>
          </a:p>
          <a:p>
            <a:pPr marL="514350" indent="-514350">
              <a:buFont typeface="+mj-lt"/>
              <a:buAutoNum type="arabicPeriod"/>
            </a:pPr>
            <a:endParaRPr lang="en-US" dirty="0" smtClean="0"/>
          </a:p>
          <a:p>
            <a:pPr marL="514350" indent="-514350">
              <a:buFont typeface="+mj-lt"/>
              <a:buAutoNum type="arabicPeriod"/>
            </a:pPr>
            <a:r>
              <a:rPr lang="en-US" dirty="0" smtClean="0"/>
              <a:t>Subjection to unwelcome conduct,</a:t>
            </a:r>
          </a:p>
          <a:p>
            <a:pPr marL="514350" indent="-514350">
              <a:buFont typeface="+mj-lt"/>
              <a:buAutoNum type="arabicPeriod"/>
            </a:pPr>
            <a:endParaRPr lang="en-US" dirty="0" smtClean="0"/>
          </a:p>
          <a:p>
            <a:pPr marL="514350" indent="-514350">
              <a:buFont typeface="+mj-lt"/>
              <a:buAutoNum type="arabicPeriod"/>
            </a:pPr>
            <a:r>
              <a:rPr lang="en-US" dirty="0" smtClean="0"/>
              <a:t>Conduct that is based on membership in the protected class,</a:t>
            </a:r>
          </a:p>
          <a:p>
            <a:pPr marL="514350" indent="-514350">
              <a:buFont typeface="+mj-lt"/>
              <a:buAutoNum type="arabicPeriod"/>
            </a:pPr>
            <a:endParaRPr lang="en-US" dirty="0" smtClean="0"/>
          </a:p>
          <a:p>
            <a:pPr marL="514350" indent="-514350">
              <a:buFont typeface="+mj-lt"/>
              <a:buAutoNum type="arabicPeriod"/>
            </a:pPr>
            <a:r>
              <a:rPr lang="en-US" dirty="0" smtClean="0"/>
              <a:t>Conduct that is sufficiently severe or pervasive so as to alter the terms and conditions of employment,</a:t>
            </a:r>
          </a:p>
          <a:p>
            <a:pPr marL="514350" indent="-514350">
              <a:buFont typeface="+mj-lt"/>
              <a:buAutoNum type="arabicPeriod"/>
            </a:pPr>
            <a:endParaRPr lang="en-US" dirty="0" smtClean="0"/>
          </a:p>
          <a:p>
            <a:pPr marL="514350" indent="-514350">
              <a:buFont typeface="+mj-lt"/>
              <a:buAutoNum type="arabicPeriod"/>
            </a:pPr>
            <a:r>
              <a:rPr lang="en-US" dirty="0" smtClean="0"/>
              <a:t>Conduct that is both objectively and subjectively offensive, and</a:t>
            </a:r>
          </a:p>
          <a:p>
            <a:pPr marL="514350" indent="-514350">
              <a:buFont typeface="+mj-lt"/>
              <a:buAutoNum type="arabicPeriod"/>
            </a:pPr>
            <a:endParaRPr lang="en-US" dirty="0" smtClean="0"/>
          </a:p>
          <a:p>
            <a:pPr marL="514350" indent="-514350">
              <a:buFont typeface="+mj-lt"/>
              <a:buAutoNum type="arabicPeriod"/>
            </a:pPr>
            <a:r>
              <a:rPr lang="en-US" dirty="0" smtClean="0"/>
              <a:t>A basis for employer liability</a:t>
            </a:r>
            <a:endParaRPr lang="en-US" dirty="0"/>
          </a:p>
        </p:txBody>
      </p:sp>
    </p:spTree>
  </p:cSld>
  <p:clrMapOvr>
    <a:masterClrMapping/>
  </p:clrMapOvr>
  <p:transition xmlns:p14="http://schemas.microsoft.com/office/powerpoint/2010/main" spd="med">
    <p:split orient="ver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3888"/>
            <a:ext cx="8229600" cy="1143000"/>
          </a:xfrm>
        </p:spPr>
        <p:txBody>
          <a:bodyPr/>
          <a:lstStyle/>
          <a:p>
            <a:pPr algn="ctr"/>
            <a:r>
              <a:rPr lang="en-US" dirty="0" smtClean="0">
                <a:solidFill>
                  <a:srgbClr val="0BD0D9"/>
                </a:solidFill>
              </a:rPr>
              <a:t>Title VII Retaliation</a:t>
            </a:r>
            <a:endParaRPr lang="en-US" dirty="0">
              <a:solidFill>
                <a:srgbClr val="0BD0D9"/>
              </a:solidFill>
            </a:endParaRPr>
          </a:p>
        </p:txBody>
      </p:sp>
      <p:sp>
        <p:nvSpPr>
          <p:cNvPr id="3" name="Content Placeholder 2"/>
          <p:cNvSpPr>
            <a:spLocks noGrp="1"/>
          </p:cNvSpPr>
          <p:nvPr>
            <p:ph idx="1"/>
          </p:nvPr>
        </p:nvSpPr>
        <p:spPr>
          <a:xfrm>
            <a:off x="457200" y="1935480"/>
            <a:ext cx="8229600" cy="4922520"/>
          </a:xfrm>
        </p:spPr>
        <p:txBody>
          <a:bodyPr>
            <a:noAutofit/>
          </a:bodyPr>
          <a:lstStyle/>
          <a:p>
            <a:pPr marL="514350" indent="-514350">
              <a:buFont typeface="+mj-lt"/>
              <a:buAutoNum type="arabicPeriod"/>
            </a:pPr>
            <a:r>
              <a:rPr lang="en-US" sz="3200" b="1" dirty="0" smtClean="0"/>
              <a:t>He or she undertook protected conduct</a:t>
            </a:r>
          </a:p>
          <a:p>
            <a:pPr marL="514350" indent="-514350">
              <a:buFont typeface="+mj-lt"/>
              <a:buAutoNum type="arabicPeriod"/>
            </a:pPr>
            <a:endParaRPr lang="en-US" sz="3200" b="1" dirty="0" smtClean="0"/>
          </a:p>
          <a:p>
            <a:pPr marL="514350" indent="-514350">
              <a:buFont typeface="+mj-lt"/>
              <a:buAutoNum type="arabicPeriod"/>
            </a:pPr>
            <a:r>
              <a:rPr lang="en-US" sz="3200" b="1" dirty="0" smtClean="0"/>
              <a:t>His or her employer took adverse action against them, and </a:t>
            </a:r>
          </a:p>
          <a:p>
            <a:pPr marL="514350" indent="-514350">
              <a:buFont typeface="+mj-lt"/>
              <a:buAutoNum type="arabicPeriod"/>
            </a:pPr>
            <a:endParaRPr lang="en-US" sz="3200" b="1" dirty="0" smtClean="0"/>
          </a:p>
          <a:p>
            <a:pPr marL="514350" indent="-514350">
              <a:buFont typeface="+mj-lt"/>
              <a:buAutoNum type="arabicPeriod"/>
            </a:pPr>
            <a:r>
              <a:rPr lang="en-US" sz="3200" b="1" dirty="0" smtClean="0"/>
              <a:t>A causal nexus exists between the protected conduct and the adverse action.</a:t>
            </a:r>
            <a:endParaRPr lang="en-US" sz="3200" dirty="0"/>
          </a:p>
        </p:txBody>
      </p:sp>
    </p:spTree>
  </p:cSld>
  <p:clrMapOvr>
    <a:masterClrMapping/>
  </p:clrMapOvr>
  <p:transition xmlns:p14="http://schemas.microsoft.com/office/powerpoint/2010/main" spd="med">
    <p:randomBar dir="ver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6568"/>
            <a:ext cx="8229600" cy="1143000"/>
          </a:xfrm>
        </p:spPr>
        <p:txBody>
          <a:bodyPr/>
          <a:lstStyle/>
          <a:p>
            <a:pPr algn="ctr"/>
            <a:r>
              <a:rPr lang="en-US" dirty="0" smtClean="0">
                <a:solidFill>
                  <a:srgbClr val="0BD0D9"/>
                </a:solidFill>
              </a:rPr>
              <a:t>Employer Liability</a:t>
            </a:r>
            <a:endParaRPr lang="en-US" dirty="0">
              <a:solidFill>
                <a:srgbClr val="0BD0D9"/>
              </a:solidFill>
            </a:endParaRPr>
          </a:p>
        </p:txBody>
      </p:sp>
      <p:sp>
        <p:nvSpPr>
          <p:cNvPr id="3" name="Content Placeholder 2"/>
          <p:cNvSpPr>
            <a:spLocks noGrp="1"/>
          </p:cNvSpPr>
          <p:nvPr>
            <p:ph idx="1"/>
          </p:nvPr>
        </p:nvSpPr>
        <p:spPr>
          <a:xfrm>
            <a:off x="0" y="1935480"/>
            <a:ext cx="9144000" cy="4389120"/>
          </a:xfrm>
        </p:spPr>
        <p:txBody>
          <a:bodyPr>
            <a:noAutofit/>
          </a:bodyPr>
          <a:lstStyle/>
          <a:p>
            <a:pPr>
              <a:buNone/>
            </a:pPr>
            <a:r>
              <a:rPr lang="en-US" sz="4200" dirty="0" smtClean="0"/>
              <a:t>  Traditionally, limited to employers for permitting unlawful discriminatory practices to occur. Employees and owners were exempt from liability in their individual capacity.</a:t>
            </a:r>
            <a:endParaRPr lang="en-US" sz="4200" dirty="0"/>
          </a:p>
        </p:txBody>
      </p:sp>
    </p:spTree>
  </p:cSld>
  <p:clrMapOvr>
    <a:masterClrMapping/>
  </p:clrMapOvr>
  <p:transition xmlns:p14="http://schemas.microsoft.com/office/powerpoint/2010/main" spd="med">
    <p:dissolv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197</TotalTime>
  <Words>1030</Words>
  <Application>Microsoft Macintosh PowerPoint</Application>
  <PresentationFormat>On-screen Show (4:3)</PresentationFormat>
  <Paragraphs>74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Table 7 Presents …</vt:lpstr>
      <vt:lpstr>Limited Liability Companies RSA 304-C:23</vt:lpstr>
      <vt:lpstr>Disposition of Unknown Claims Against Dissolved LLC RSA 304-C:144</vt:lpstr>
      <vt:lpstr>NH Business Corporation Act RSA 293-A</vt:lpstr>
      <vt:lpstr>Liability of Shareholders RSA 293-A6.22</vt:lpstr>
      <vt:lpstr>PowerPoint Presentation</vt:lpstr>
      <vt:lpstr>Hostile Work Environment</vt:lpstr>
      <vt:lpstr>Title VII Retaliation</vt:lpstr>
      <vt:lpstr>Employer Liability</vt:lpstr>
      <vt:lpstr>The Fred Fuller Oil Co. Decision</vt:lpstr>
      <vt:lpstr>PowerPoint Presentation</vt:lpstr>
      <vt:lpstr>NH Dram Shop Law RSA 507-F</vt:lpstr>
      <vt:lpstr>PowerPoint Presentation</vt:lpstr>
      <vt:lpstr>PowerPoint Presentation</vt:lpstr>
      <vt:lpstr>PowerPoint Presentation</vt:lpstr>
      <vt:lpstr>Individual Liability</vt:lpstr>
      <vt:lpstr>  PIERCING THE CORPORATE VEIL AND  SUCCESSOR LIABILITY FOR TRANSFERRED ASSETS </vt:lpstr>
      <vt:lpstr>Corporate Formalities</vt:lpstr>
      <vt:lpstr>Veil pierced when …</vt:lpstr>
      <vt:lpstr>Uniform Fraudulent Transfer Act RSA 545-A</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7 Presents …</dc:title>
  <dc:creator>Erin McKeag</dc:creator>
  <cp:lastModifiedBy>Erin McKeag</cp:lastModifiedBy>
  <cp:revision>43</cp:revision>
  <dcterms:created xsi:type="dcterms:W3CDTF">2017-04-01T21:20:02Z</dcterms:created>
  <dcterms:modified xsi:type="dcterms:W3CDTF">2017-04-02T23:59:52Z</dcterms:modified>
</cp:coreProperties>
</file>